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15"/>
  </p:notesMasterIdLst>
  <p:sldIdLst>
    <p:sldId id="268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27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tableStyles" Target="tableStyle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printerSettings" Target="printerSettings/printerSettings1.bin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19" Type="http://schemas.openxmlformats.org/officeDocument/2006/relationships/theme" Target="theme/theme1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27FF99F-012D-434D-8563-AB7652D3B2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8712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4387AC7-42E8-244C-83B8-CAD0EDF2D36C}" type="slidenum">
              <a:rPr lang="en-US" sz="1200"/>
              <a:pPr/>
              <a:t>1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63075D2-8F28-974F-9A2A-A95A9D8CAE66}" type="slidenum">
              <a:rPr lang="en-US" sz="1200"/>
              <a:pPr/>
              <a:t>11</a:t>
            </a:fld>
            <a:endParaRPr lang="en-US" sz="1200"/>
          </a:p>
        </p:txBody>
      </p:sp>
      <p:sp>
        <p:nvSpPr>
          <p:cNvPr id="348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3C8613C-A546-3D42-9B9E-FDC1F39E57FA}" type="slidenum">
              <a:rPr lang="en-US" sz="1200"/>
              <a:pPr/>
              <a:t>12</a:t>
            </a:fld>
            <a:endParaRPr lang="en-US" sz="1200"/>
          </a:p>
        </p:txBody>
      </p:sp>
      <p:sp>
        <p:nvSpPr>
          <p:cNvPr id="3686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4F26F58-77BB-8C48-AA48-BD4FCF7247AD}" type="slidenum">
              <a:rPr lang="en-US" sz="1200"/>
              <a:pPr/>
              <a:t>13</a:t>
            </a:fld>
            <a:endParaRPr lang="en-US" sz="1200"/>
          </a:p>
        </p:txBody>
      </p:sp>
      <p:sp>
        <p:nvSpPr>
          <p:cNvPr id="3891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B74CBE1-7999-9B4E-8BD2-F65C046DD3F7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184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457C9C4-35F5-9D42-A650-4C2BDDEFFDAE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2048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D4A7B50-8FA6-8B4D-B0F3-6B60B2349DD9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225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490781B-7947-AB4B-8B4F-502814514688}" type="slidenum">
              <a:rPr lang="en-US" sz="1200"/>
              <a:pPr/>
              <a:t>6</a:t>
            </a:fld>
            <a:endParaRPr lang="en-US" sz="1200"/>
          </a:p>
        </p:txBody>
      </p:sp>
      <p:sp>
        <p:nvSpPr>
          <p:cNvPr id="245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952FC69-C9DB-3F45-A294-B7261D20A54C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2662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5EE9B4B-D5AD-E846-B056-A0696B56F825}" type="slidenum">
              <a:rPr lang="en-US" sz="1200"/>
              <a:pPr/>
              <a:t>8</a:t>
            </a:fld>
            <a:endParaRPr lang="en-US" sz="1200"/>
          </a:p>
        </p:txBody>
      </p:sp>
      <p:sp>
        <p:nvSpPr>
          <p:cNvPr id="2867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AB660B4-BC3C-C145-85AD-3734B04844E3}" type="slidenum">
              <a:rPr lang="en-US" sz="1200"/>
              <a:pPr/>
              <a:t>9</a:t>
            </a:fld>
            <a:endParaRPr lang="en-US" sz="1200"/>
          </a:p>
        </p:txBody>
      </p:sp>
      <p:sp>
        <p:nvSpPr>
          <p:cNvPr id="307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5579359-536D-524C-95A6-9385DEDE8E34}" type="slidenum">
              <a:rPr lang="en-US" sz="1200"/>
              <a:pPr/>
              <a:t>10</a:t>
            </a:fld>
            <a:endParaRPr lang="en-US" sz="1200"/>
          </a:p>
        </p:txBody>
      </p:sp>
      <p:sp>
        <p:nvSpPr>
          <p:cNvPr id="327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  <a:effectLst>
            <a:outerShdw blurRad="63500" dist="35915" dir="16979978" algn="ctr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effectLst>
            <a:outerShdw blurRad="63500" dist="25399" dir="16979931" algn="ctr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051441-5A0C-B94D-AA22-67E7BDE40A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249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35F82-F5A2-EB42-B9FE-6EF4D078E8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20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C0404F-CFCD-6242-9EFF-2F249AE79C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106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B8634F-28BA-924C-86F8-1D9AB21E6B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299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6637B8-F67E-B24C-97F1-961A6E95016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500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04EA7-C851-DD49-9B6D-7C25D0E027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0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1F5FD-E7BD-E54E-BFA8-1C43A53F19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957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6CDF9B-D81B-0A43-B3B1-211BD2BC75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392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02B0E3-B986-B247-BB58-90306D9D32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361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CB55FF-E6D4-0340-BDCF-FC2FBF155C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948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172FA5-C250-FC49-B3AD-575DE34C451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758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5907" dir="16979964" algn="ctr" rotWithShape="0">
              <a:srgbClr val="000000">
                <a:alpha val="75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5400" dir="16979900" algn="ctr" rotWithShape="0">
              <a:srgbClr val="000000">
                <a:alpha val="75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09265B5-97CD-7743-B763-57AD418950F2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8" charset="-128"/>
          <a:cs typeface="ＭＳ Ｐゴシック" pitchFamily="-108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8" charset="-128"/>
          <a:cs typeface="ＭＳ Ｐゴシック" pitchFamily="-10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8" charset="-128"/>
          <a:cs typeface="ＭＳ Ｐゴシック" pitchFamily="-10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8" charset="-128"/>
          <a:cs typeface="ＭＳ Ｐゴシック" pitchFamily="-10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-108" charset="-128"/>
          <a:cs typeface="ＭＳ Ｐゴシック" pitchFamily="-10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3200">
          <a:solidFill>
            <a:schemeClr val="tx1"/>
          </a:solidFill>
          <a:latin typeface="+mn-lt"/>
          <a:ea typeface="ＭＳ Ｐゴシック" pitchFamily="-108" charset="-128"/>
          <a:cs typeface="ＭＳ Ｐゴシック" pitchFamily="-108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0"/>
        <a:buChar char="n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5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b="1" u="sng">
                <a:cs typeface="Arial" charset="0"/>
              </a:rPr>
              <a:t>Chapter 7- Photosynthesis: Using Light to Make Food</a:t>
            </a: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0" y="60960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09738" indent="-1709738">
              <a:defRPr/>
            </a:pPr>
            <a:r>
              <a:rPr lang="en-US" sz="2200" dirty="0">
                <a:latin typeface="Times New Roman" pitchFamily="-111" charset="0"/>
                <a:ea typeface="Times New Roman" pitchFamily="-111" charset="0"/>
                <a:cs typeface="Times New Roman" pitchFamily="-111" charset="0"/>
              </a:rPr>
              <a:t>Objectives: 1)  Describe how photosynthetic organisms use energy from light to make sugar/glucose and oxygen.</a:t>
            </a:r>
          </a:p>
          <a:p>
            <a:pPr marL="1371600" indent="-1371600">
              <a:defRPr/>
            </a:pPr>
            <a:r>
              <a:rPr lang="en-US" sz="2200" dirty="0">
                <a:latin typeface="Times New Roman" pitchFamily="-111" charset="0"/>
                <a:ea typeface="Times New Roman" pitchFamily="-111" charset="0"/>
                <a:cs typeface="Times New Roman" pitchFamily="-111" charset="0"/>
              </a:rPr>
              <a:t>	2)  Explain how plant cells us ATP that forms during photosynthesis.</a:t>
            </a:r>
          </a:p>
          <a:p>
            <a:pPr marL="1371600" indent="-1371600">
              <a:defRPr/>
            </a:pPr>
            <a:r>
              <a:rPr lang="en-US" sz="2200" dirty="0">
                <a:latin typeface="Times New Roman" pitchFamily="-111" charset="0"/>
                <a:ea typeface="Times New Roman" pitchFamily="-111" charset="0"/>
                <a:cs typeface="Times New Roman" pitchFamily="-111" charset="0"/>
              </a:rPr>
              <a:t>	3)  Analyze the role of hydrogen in photosynthesis.</a:t>
            </a:r>
          </a:p>
          <a:p>
            <a:pPr marL="1371600" indent="-1371600">
              <a:defRPr/>
            </a:pPr>
            <a:r>
              <a:rPr lang="en-US" sz="2200" dirty="0">
                <a:latin typeface="Times New Roman" pitchFamily="-111" charset="0"/>
                <a:ea typeface="Times New Roman" pitchFamily="-111" charset="0"/>
                <a:cs typeface="Times New Roman" pitchFamily="-111" charset="0"/>
              </a:rPr>
              <a:t>	4)  Summarize the 2 stages of photosynthesis.</a:t>
            </a: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0" y="2971800"/>
            <a:ext cx="91440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 u="sng" dirty="0">
                <a:latin typeface="Times New Roman" charset="0"/>
                <a:cs typeface="Times New Roman" charset="0"/>
              </a:rPr>
              <a:t>7.1-Autotrophs are the producers of the biosphere</a:t>
            </a:r>
          </a:p>
          <a:p>
            <a:r>
              <a:rPr lang="en-US" sz="2200" dirty="0">
                <a:latin typeface="Times New Roman" charset="0"/>
                <a:cs typeface="Times New Roman" charset="0"/>
              </a:rPr>
              <a:t>I.  Harnessing the sun</a:t>
            </a:r>
            <a:r>
              <a:rPr lang="ja-JP" altLang="en-US" sz="2200" dirty="0">
                <a:latin typeface="Times New Roman" charset="0"/>
                <a:cs typeface="Times New Roman" charset="0"/>
              </a:rPr>
              <a:t>’</a:t>
            </a:r>
            <a:r>
              <a:rPr lang="en-US" sz="2200" dirty="0">
                <a:latin typeface="Times New Roman" charset="0"/>
                <a:cs typeface="Times New Roman" charset="0"/>
              </a:rPr>
              <a:t>s energy</a:t>
            </a:r>
          </a:p>
          <a:p>
            <a:pPr>
              <a:tabLst>
                <a:tab pos="287338" algn="l"/>
              </a:tabLst>
            </a:pPr>
            <a:r>
              <a:rPr lang="en-US" sz="2200" dirty="0">
                <a:latin typeface="Times New Roman" charset="0"/>
                <a:cs typeface="Times New Roman" charset="0"/>
              </a:rPr>
              <a:t>	A.  Introduction</a:t>
            </a:r>
          </a:p>
          <a:p>
            <a:pPr>
              <a:tabLst>
                <a:tab pos="682625" algn="l"/>
              </a:tabLst>
            </a:pPr>
            <a:r>
              <a:rPr lang="en-US" sz="2200" dirty="0">
                <a:latin typeface="Times New Roman" charset="0"/>
                <a:cs typeface="Times New Roman" charset="0"/>
              </a:rPr>
              <a:t>	1.  Photosynthesis</a:t>
            </a:r>
          </a:p>
          <a:p>
            <a:pPr>
              <a:tabLst>
                <a:tab pos="969963" algn="l"/>
                <a:tab pos="1317625" algn="l"/>
              </a:tabLst>
            </a:pPr>
            <a:r>
              <a:rPr lang="en-US" sz="2200" dirty="0">
                <a:latin typeface="Times New Roman" charset="0"/>
                <a:cs typeface="Times New Roman" charset="0"/>
              </a:rPr>
              <a:t>	a.  The ability of an organism to convert light energy from the sun into 		</a:t>
            </a:r>
            <a:r>
              <a:rPr lang="en-US" sz="2200" dirty="0" smtClean="0">
                <a:latin typeface="Times New Roman" charset="0"/>
                <a:cs typeface="Times New Roman" charset="0"/>
              </a:rPr>
              <a:t>ATP </a:t>
            </a:r>
            <a:r>
              <a:rPr lang="en-US" sz="2200" dirty="0">
                <a:latin typeface="Times New Roman" charset="0"/>
                <a:cs typeface="Times New Roman" charset="0"/>
              </a:rPr>
              <a:t>and </a:t>
            </a:r>
            <a:r>
              <a:rPr lang="en-US" sz="2200" dirty="0" err="1">
                <a:latin typeface="Times New Roman" charset="0"/>
                <a:cs typeface="Times New Roman" charset="0"/>
              </a:rPr>
              <a:t>carbo</a:t>
            </a:r>
            <a:r>
              <a:rPr lang="ja-JP" altLang="en-US" sz="2200" dirty="0">
                <a:latin typeface="Times New Roman" charset="0"/>
                <a:cs typeface="Times New Roman" charset="0"/>
              </a:rPr>
              <a:t>’</a:t>
            </a:r>
            <a:r>
              <a:rPr lang="en-US" sz="2200" dirty="0">
                <a:latin typeface="Times New Roman" charset="0"/>
                <a:cs typeface="Times New Roman" charset="0"/>
              </a:rPr>
              <a:t>s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4953000"/>
            <a:ext cx="9144000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81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681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681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681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681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681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681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1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681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 dirty="0">
                <a:latin typeface="Times New Roman" charset="0"/>
                <a:cs typeface="Times New Roman" charset="0"/>
              </a:rPr>
              <a:t>	2.  What organisms are capable of photosynthesis</a:t>
            </a:r>
          </a:p>
          <a:p>
            <a:pPr>
              <a:tabLst>
                <a:tab pos="682625" algn="l"/>
                <a:tab pos="1030288" algn="l"/>
              </a:tabLst>
            </a:pPr>
            <a:r>
              <a:rPr lang="en-US" sz="2200" dirty="0">
                <a:latin typeface="Times New Roman" charset="0"/>
                <a:cs typeface="Times New Roman" charset="0"/>
              </a:rPr>
              <a:t>		a.  Autotrophs</a:t>
            </a:r>
          </a:p>
          <a:p>
            <a:pPr>
              <a:tabLst>
                <a:tab pos="681038" algn="l"/>
                <a:tab pos="1317625" algn="l"/>
              </a:tabLst>
            </a:pPr>
            <a:r>
              <a:rPr lang="en-US" sz="2200" dirty="0">
                <a:latin typeface="Times New Roman" charset="0"/>
                <a:cs typeface="Times New Roman" charset="0"/>
              </a:rPr>
              <a:t>		1.  organisms that make their own food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Light Rxn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8392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0" y="3962400"/>
            <a:ext cx="9144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5.  Step 5</a:t>
            </a:r>
          </a:p>
          <a:p>
            <a:r>
              <a:rPr lang="en-US" sz="2000"/>
              <a:t>		a.  Excited electrons then get passed on to a different electron 				transport chain</a:t>
            </a:r>
          </a:p>
          <a:p>
            <a:r>
              <a:rPr lang="en-US" sz="2000"/>
              <a:t>		b.  Energy gained in step 4 is lost</a:t>
            </a:r>
          </a:p>
          <a:p>
            <a:r>
              <a:rPr lang="en-US" sz="2000"/>
              <a:t>		c.  The loss of energy is used to make NADPH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 descr="Light Rx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3" descr="Lt rxn analog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8392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Photo over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457200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0" y="350520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III.  The Calvin Cycle</a:t>
            </a:r>
          </a:p>
          <a:p>
            <a:r>
              <a:rPr lang="en-US" sz="2000" dirty="0"/>
              <a:t>	A.  The synthesis part of photosynthesis</a:t>
            </a:r>
          </a:p>
          <a:p>
            <a:r>
              <a:rPr lang="en-US" sz="2000" dirty="0"/>
              <a:t>		1.  Chloroplast captures CO</a:t>
            </a:r>
            <a:r>
              <a:rPr lang="en-US" sz="2000" baseline="-25000" dirty="0"/>
              <a:t>2</a:t>
            </a:r>
            <a:r>
              <a:rPr lang="en-US" sz="2000" dirty="0"/>
              <a:t> from the atmosphere</a:t>
            </a:r>
            <a:endParaRPr lang="en-US" dirty="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4419600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085850" indent="-1085850">
              <a:tabLst>
                <a:tab pos="804863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804863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804863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804863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804863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804863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804863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4863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804863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2.  Chloroplast then utilizes the ATP and NADPH ( </a:t>
            </a:r>
            <a:r>
              <a:rPr lang="en-US" sz="2000" dirty="0" err="1"/>
              <a:t>Nicotinamide</a:t>
            </a:r>
            <a:r>
              <a:rPr lang="en-US" sz="2000" dirty="0"/>
              <a:t> Adenine 	Dinucleotide Phosphate) from the light </a:t>
            </a:r>
            <a:r>
              <a:rPr lang="en-US" sz="2000" dirty="0" err="1"/>
              <a:t>Rxn</a:t>
            </a:r>
            <a:r>
              <a:rPr lang="en-US" sz="2000" dirty="0"/>
              <a:t> to combine CO</a:t>
            </a:r>
            <a:r>
              <a:rPr lang="en-US" sz="2000" baseline="-25000" dirty="0"/>
              <a:t>2</a:t>
            </a:r>
            <a:endParaRPr lang="en-US" baseline="-25000" dirty="0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0" y="5029200"/>
            <a:ext cx="9144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a.  ATP </a:t>
            </a:r>
            <a:r>
              <a:rPr lang="en-US" sz="2000">
                <a:sym typeface="Wingdings" charset="0"/>
              </a:rPr>
              <a:t></a:t>
            </a:r>
            <a:r>
              <a:rPr lang="en-US" sz="2000"/>
              <a:t> ADP &amp; NADPH </a:t>
            </a:r>
            <a:r>
              <a:rPr lang="en-US" sz="2000">
                <a:sym typeface="Wingdings" charset="0"/>
              </a:rPr>
              <a:t></a:t>
            </a:r>
            <a:r>
              <a:rPr lang="en-US" sz="2000"/>
              <a:t> NADP</a:t>
            </a:r>
          </a:p>
          <a:p>
            <a:r>
              <a:rPr lang="en-US" sz="2000"/>
              <a:t>		1.  ADP &amp; NADP return back to light Rxn to be recycled</a:t>
            </a:r>
            <a:r>
              <a:rPr lang="en-US"/>
              <a:t> 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0" y="5638800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b.  The combination of CO</a:t>
            </a:r>
            <a:r>
              <a:rPr lang="en-US" sz="2000" baseline="-25000" dirty="0"/>
              <a:t>2</a:t>
            </a:r>
            <a:r>
              <a:rPr lang="en-US" sz="2000" dirty="0"/>
              <a:t> is what creates sugar/glucose</a:t>
            </a:r>
          </a:p>
          <a:p>
            <a:r>
              <a:rPr lang="en-US" sz="2000" dirty="0"/>
              <a:t>		1.  Remember that glucose is nothing more than C, O, &amp; H</a:t>
            </a:r>
            <a:r>
              <a:rPr lang="en-US" sz="2000" dirty="0">
                <a:sym typeface="Wingdings" charset="0"/>
              </a:rPr>
              <a:t></a:t>
            </a:r>
            <a:r>
              <a:rPr lang="en-US" sz="2000" dirty="0"/>
              <a:t> 			C</a:t>
            </a:r>
            <a:r>
              <a:rPr lang="en-US" sz="2000" baseline="-25000" dirty="0"/>
              <a:t>6</a:t>
            </a:r>
            <a:r>
              <a:rPr lang="en-US" sz="2000" dirty="0"/>
              <a:t>H</a:t>
            </a:r>
            <a:r>
              <a:rPr lang="en-US" sz="2000" baseline="-25000" dirty="0"/>
              <a:t>12</a:t>
            </a:r>
            <a:r>
              <a:rPr lang="en-US" sz="2000" dirty="0"/>
              <a:t>O</a:t>
            </a:r>
            <a:r>
              <a:rPr lang="en-US" sz="2000" baseline="-25000" dirty="0"/>
              <a:t>6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0" y="0"/>
            <a:ext cx="86106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tabLst>
                <a:tab pos="1031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defTabSz="912813">
              <a:tabLst>
                <a:tab pos="1031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031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031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031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031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 dirty="0">
                <a:latin typeface="Times New Roman" charset="0"/>
                <a:cs typeface="Times New Roman" charset="0"/>
              </a:rPr>
              <a:t>	b.  What type of autotrophs perform photosynthesis</a:t>
            </a:r>
          </a:p>
          <a:p>
            <a:pPr>
              <a:tabLst>
                <a:tab pos="1031875" algn="l"/>
                <a:tab pos="1365250" algn="l"/>
              </a:tabLst>
            </a:pPr>
            <a:r>
              <a:rPr lang="en-US" sz="2200" dirty="0">
                <a:latin typeface="Times New Roman" charset="0"/>
                <a:cs typeface="Times New Roman" charset="0"/>
              </a:rPr>
              <a:t>		1.  Plants</a:t>
            </a:r>
          </a:p>
          <a:p>
            <a:pPr>
              <a:tabLst>
                <a:tab pos="1031875" algn="l"/>
                <a:tab pos="1365250" algn="l"/>
              </a:tabLst>
            </a:pPr>
            <a:r>
              <a:rPr lang="en-US" sz="2200" dirty="0">
                <a:latin typeface="Times New Roman" charset="0"/>
                <a:cs typeface="Times New Roman" charset="0"/>
              </a:rPr>
              <a:t>		2.  Algae</a:t>
            </a:r>
          </a:p>
          <a:p>
            <a:pPr>
              <a:tabLst>
                <a:tab pos="1031875" algn="l"/>
                <a:tab pos="1365250" algn="l"/>
              </a:tabLst>
            </a:pPr>
            <a:r>
              <a:rPr lang="en-US" sz="2200" dirty="0">
                <a:latin typeface="Times New Roman" charset="0"/>
                <a:cs typeface="Times New Roman" charset="0"/>
              </a:rPr>
              <a:t>		3.  Some bacteria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1371600"/>
            <a:ext cx="89916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84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284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284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284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284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84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284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4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841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 dirty="0">
                <a:latin typeface="Times New Roman" charset="0"/>
                <a:cs typeface="Times New Roman" charset="0"/>
              </a:rPr>
              <a:t>	B.  Photosynthesis has 2 stages</a:t>
            </a:r>
          </a:p>
          <a:p>
            <a:pPr>
              <a:tabLst>
                <a:tab pos="284163" algn="l"/>
                <a:tab pos="682625" algn="l"/>
              </a:tabLst>
            </a:pPr>
            <a:r>
              <a:rPr lang="en-US" sz="2200" dirty="0">
                <a:latin typeface="Times New Roman" charset="0"/>
                <a:cs typeface="Times New Roman" charset="0"/>
              </a:rPr>
              <a:t>		1.  Capturing light energy (Light Reaction Stage)</a:t>
            </a:r>
          </a:p>
          <a:p>
            <a:pPr>
              <a:tabLst>
                <a:tab pos="284163" algn="l"/>
                <a:tab pos="682625" algn="l"/>
              </a:tabLst>
            </a:pPr>
            <a:r>
              <a:rPr lang="en-US" sz="2200" dirty="0">
                <a:latin typeface="Times New Roman" charset="0"/>
                <a:cs typeface="Times New Roman" charset="0"/>
              </a:rPr>
              <a:t>		2.  Using light energy to make ATP (Calvin Cycle)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0" y="3124200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u="sng">
                <a:latin typeface="Times New Roman" charset="0"/>
                <a:cs typeface="Times New Roman" charset="0"/>
              </a:rPr>
              <a:t>7.5-7.8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I.  2 stages to photosynthesis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A.  Light Rxn (Photo-)</a:t>
            </a:r>
            <a:endParaRPr lang="en-US">
              <a:latin typeface="Times New Roman" charset="0"/>
              <a:cs typeface="Times New Roman" charset="0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0" y="4038600"/>
            <a:ext cx="6172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</a:t>
            </a:r>
            <a:r>
              <a:rPr lang="en-US" sz="2000">
                <a:latin typeface="Times New Roman" charset="0"/>
                <a:cs typeface="Times New Roman" charset="0"/>
              </a:rPr>
              <a:t>B.  Calvin Cycle (-synthesis)</a:t>
            </a:r>
            <a:endParaRPr lang="en-US">
              <a:latin typeface="Times New Roman" charset="0"/>
              <a:cs typeface="Times New Roman" charset="0"/>
            </a:endParaRPr>
          </a:p>
        </p:txBody>
      </p:sp>
      <p:pic>
        <p:nvPicPr>
          <p:cNvPr id="6" name="Picture 12" descr="Photo overview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487738"/>
            <a:ext cx="4419600" cy="337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 descr="Photo overview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505200"/>
            <a:ext cx="4395788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0" y="4343400"/>
            <a:ext cx="9144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>
                <a:latin typeface="Times New Roman" charset="0"/>
                <a:cs typeface="Times New Roman" charset="0"/>
              </a:rPr>
              <a:t>II.  Light Rxn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A.  Capturing light</a:t>
            </a:r>
            <a:r>
              <a:rPr lang="en-US" sz="2000">
                <a:latin typeface="Times New Roman" charset="0"/>
                <a:cs typeface="Times New Roman" charset="0"/>
                <a:sym typeface="Wingdings" charset="0"/>
              </a:rPr>
              <a:t></a:t>
            </a:r>
            <a:r>
              <a:rPr lang="en-US" sz="2000">
                <a:latin typeface="Times New Roman" charset="0"/>
                <a:cs typeface="Times New Roman" charset="0"/>
              </a:rPr>
              <a:t> light &amp; pigments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1.  Light from sun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	a.  Appears white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		1.  Composed of the visible spectrum</a:t>
            </a:r>
            <a:endParaRPr lang="en-US">
              <a:latin typeface="Times New Roman" charset="0"/>
              <a:cs typeface="Times New Roman" charset="0"/>
            </a:endParaRPr>
          </a:p>
        </p:txBody>
      </p:sp>
      <p:pic>
        <p:nvPicPr>
          <p:cNvPr id="9" name="Picture 7" descr="EM Spectr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240213"/>
            <a:ext cx="3657600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0" y="5943600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</a:t>
            </a:r>
            <a:r>
              <a:rPr lang="en-US" sz="2000">
                <a:latin typeface="Times New Roman" charset="0"/>
                <a:cs typeface="Times New Roman" charset="0"/>
              </a:rPr>
              <a:t>a.  ROY G BIV</a:t>
            </a:r>
            <a:endParaRPr lang="en-US">
              <a:latin typeface="Times New Roman" charset="0"/>
              <a:cs typeface="Times New Roman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0" y="2438400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u="sng">
                <a:latin typeface="Times New Roman" charset="0"/>
                <a:cs typeface="Times New Roman" charset="0"/>
              </a:rPr>
              <a:t>7.4-Photosynthesis is a redox process, as is cellular respiration</a:t>
            </a:r>
            <a:endParaRPr lang="en-US" sz="2000">
              <a:latin typeface="Times New Roman" charset="0"/>
              <a:cs typeface="Times New Roman" charset="0"/>
            </a:endParaRPr>
          </a:p>
          <a:p>
            <a:r>
              <a:rPr lang="en-US" sz="2000">
                <a:latin typeface="Times New Roman" charset="0"/>
                <a:cs typeface="Times New Roman" charset="0"/>
              </a:rPr>
              <a:t>I.  Equation of photosynthesis</a:t>
            </a:r>
          </a:p>
        </p:txBody>
      </p:sp>
      <p:sp>
        <p:nvSpPr>
          <p:cNvPr id="16396" name="TextBox 11"/>
          <p:cNvSpPr txBox="1">
            <a:spLocks noChangeArrowheads="1"/>
          </p:cNvSpPr>
          <p:nvPr/>
        </p:nvSpPr>
        <p:spPr bwMode="auto">
          <a:xfrm>
            <a:off x="0" y="3200400"/>
            <a:ext cx="6324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en-US"/>
          </a:p>
        </p:txBody>
      </p:sp>
      <p:pic>
        <p:nvPicPr>
          <p:cNvPr id="13" name="Picture 12" descr="07_04aPhotosynEquation-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124200"/>
            <a:ext cx="28194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</a:t>
            </a:r>
            <a:r>
              <a:rPr lang="en-US" sz="2000">
                <a:latin typeface="Times New Roman" charset="0"/>
                <a:cs typeface="Times New Roman" charset="0"/>
              </a:rPr>
              <a:t>b.  Light can either be absorbed, reflected, or transmitted</a:t>
            </a:r>
            <a:endParaRPr lang="en-US">
              <a:latin typeface="Times New Roman" charset="0"/>
              <a:cs typeface="Times New Roman" charset="0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0" y="30480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</a:t>
            </a:r>
            <a:r>
              <a:rPr lang="en-US" sz="2000">
                <a:latin typeface="Times New Roman" charset="0"/>
                <a:cs typeface="Times New Roman" charset="0"/>
              </a:rPr>
              <a:t>c.  Pigments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1.  A compound that absorbs light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	a.  w/o pigments all light would be white</a:t>
            </a:r>
            <a:endParaRPr lang="en-US">
              <a:latin typeface="Times New Roman" charset="0"/>
              <a:cs typeface="Times New Roman" charset="0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</a:t>
            </a:r>
            <a:r>
              <a:rPr lang="en-US" sz="2000">
                <a:latin typeface="Times New Roman" charset="0"/>
                <a:cs typeface="Times New Roman" charset="0"/>
              </a:rPr>
              <a:t>2.  Different pigments absorb different colors of light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a.  The colors not absorbed are what is reflected or transmitted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	1.  These are the colors you see</a:t>
            </a:r>
            <a:endParaRPr lang="en-US">
              <a:latin typeface="Times New Roman" charset="0"/>
              <a:cs typeface="Times New Roman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21336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</a:t>
            </a:r>
            <a:r>
              <a:rPr lang="en-US" sz="2000">
                <a:latin typeface="Times New Roman" charset="0"/>
                <a:cs typeface="Times New Roman" charset="0"/>
              </a:rPr>
              <a:t>2.  Chloroplast pigments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a.  Some terms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	1.  Chloroplast</a:t>
            </a:r>
            <a:r>
              <a:rPr lang="en-US" sz="2000">
                <a:latin typeface="Times New Roman" charset="0"/>
                <a:cs typeface="Times New Roman" charset="0"/>
                <a:sym typeface="Wingdings" charset="0"/>
              </a:rPr>
              <a:t></a:t>
            </a:r>
            <a:r>
              <a:rPr lang="en-US" sz="2000">
                <a:latin typeface="Times New Roman" charset="0"/>
                <a:cs typeface="Times New Roman" charset="0"/>
              </a:rPr>
              <a:t> structures that house chlorophyll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	2.  Chlorophyll</a:t>
            </a:r>
            <a:r>
              <a:rPr lang="en-US" sz="2000">
                <a:latin typeface="Times New Roman" charset="0"/>
                <a:cs typeface="Times New Roman" charset="0"/>
                <a:sym typeface="Wingdings" charset="0"/>
              </a:rPr>
              <a:t></a:t>
            </a:r>
            <a:r>
              <a:rPr lang="en-US" sz="2000">
                <a:latin typeface="Times New Roman" charset="0"/>
                <a:cs typeface="Times New Roman" charset="0"/>
              </a:rPr>
              <a:t> light absorbing pigments utilized in light Rxn</a:t>
            </a:r>
            <a:endParaRPr lang="en-US">
              <a:latin typeface="Times New Roman" charset="0"/>
              <a:cs typeface="Times New Roman" charset="0"/>
            </a:endParaRPr>
          </a:p>
        </p:txBody>
      </p:sp>
      <p:pic>
        <p:nvPicPr>
          <p:cNvPr id="1031" name="Picture 7" descr="chloropla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484563"/>
            <a:ext cx="5721350" cy="337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0" y="3352800"/>
            <a:ext cx="9144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</a:t>
            </a:r>
            <a:r>
              <a:rPr lang="en-US" sz="2000">
                <a:latin typeface="Times New Roman" charset="0"/>
                <a:cs typeface="Times New Roman" charset="0"/>
              </a:rPr>
              <a:t>b.  Chlorophyll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1.  Several different types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	a.  2 most important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		1.  chlorophyll a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		2.  chlorophyll b</a:t>
            </a:r>
            <a:endParaRPr lang="en-US">
              <a:latin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8" grpId="0"/>
      <p:bldP spid="1029" grpId="0"/>
      <p:bldP spid="10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5888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25888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25888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25888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25888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</a:t>
            </a:r>
            <a:r>
              <a:rPr lang="en-US" sz="2000">
                <a:latin typeface="Times New Roman" charset="0"/>
                <a:cs typeface="Times New Roman" charset="0"/>
              </a:rPr>
              <a:t>2.  Chlorophyll a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a.  primary pigment used in light Rxn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b.  absorbs mainly red &amp; indigo</a:t>
            </a:r>
            <a:endParaRPr lang="en-US">
              <a:latin typeface="Times New Roman" charset="0"/>
              <a:cs typeface="Times New Roman" charset="0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51816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58888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258888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258888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258888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258888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8888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</a:t>
            </a:r>
            <a:r>
              <a:rPr lang="en-US" sz="2000">
                <a:latin typeface="Times New Roman" charset="0"/>
                <a:cs typeface="Times New Roman" charset="0"/>
              </a:rPr>
              <a:t>3.  Chlorophyll b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a.  accessory pigment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	1.  assists chlorophyll a in capturing light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b.  absorbs mainly blue w/ little indigo &amp; orange</a:t>
            </a:r>
            <a:endParaRPr lang="en-US">
              <a:latin typeface="Times New Roman" charset="0"/>
              <a:cs typeface="Times New Roman" charset="0"/>
            </a:endParaRPr>
          </a:p>
        </p:txBody>
      </p:sp>
      <p:pic>
        <p:nvPicPr>
          <p:cNvPr id="6151" name="Picture 7" descr="absorption-spectrum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990600"/>
            <a:ext cx="5543550" cy="415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 descr="absorption-spectrum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990600"/>
            <a:ext cx="5562600" cy="417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absorption-spectrum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5181600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absorption-spectr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5181600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40386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89025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089025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089025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089025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089025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9025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9025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9025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9025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</a:t>
            </a:r>
            <a:r>
              <a:rPr lang="en-US" sz="2000">
                <a:latin typeface="Times New Roman" charset="0"/>
                <a:cs typeface="Times New Roman" charset="0"/>
              </a:rPr>
              <a:t>c.  Accessory pigments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1.  chlorophyll b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2.  carotenoids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	a.  mainly green absorbing pigments</a:t>
            </a:r>
            <a:endParaRPr lang="en-US">
              <a:latin typeface="Times New Roman" charset="0"/>
              <a:cs typeface="Times New Roman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0" y="5257800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</a:t>
            </a:r>
            <a:r>
              <a:rPr lang="en-US" sz="2000">
                <a:latin typeface="Times New Roman" charset="0"/>
                <a:cs typeface="Times New Roman" charset="0"/>
              </a:rPr>
              <a:t>b.  these are the reason for </a:t>
            </a:r>
            <a:r>
              <a:rPr lang="en-US" sz="2000">
                <a:latin typeface="Times New Roman" charset="0"/>
                <a:cs typeface="Times New Roman" charset="0"/>
                <a:sym typeface="Symbol" charset="0"/>
              </a:rPr>
              <a:t></a:t>
            </a:r>
            <a:r>
              <a:rPr lang="en-US" sz="2000">
                <a:latin typeface="Times New Roman" charset="0"/>
                <a:cs typeface="Times New Roman" charset="0"/>
              </a:rPr>
              <a:t> in color in fall</a:t>
            </a:r>
          </a:p>
          <a:p>
            <a:r>
              <a:rPr lang="en-US" sz="2000">
                <a:latin typeface="Times New Roman" charset="0"/>
                <a:cs typeface="Times New Roman" charset="0"/>
              </a:rPr>
              <a:t>		1.  during summer chlorophyll out #</a:t>
            </a:r>
            <a:r>
              <a:rPr lang="ja-JP" altLang="en-US" sz="2000">
                <a:latin typeface="Times New Roman" charset="0"/>
                <a:cs typeface="Times New Roman" charset="0"/>
              </a:rPr>
              <a:t>’</a:t>
            </a:r>
            <a:r>
              <a:rPr lang="en-US" sz="2000">
                <a:latin typeface="Times New Roman" charset="0"/>
                <a:cs typeface="Times New Roman" charset="0"/>
              </a:rPr>
              <a:t>s so masks carotenoids</a:t>
            </a:r>
            <a:endParaRPr lang="en-US">
              <a:latin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839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0" y="4724400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B.  Converting light E</a:t>
            </a:r>
            <a:r>
              <a:rPr lang="en-US" sz="2000">
                <a:sym typeface="Wingdings" charset="0"/>
              </a:rPr>
              <a:t></a:t>
            </a:r>
            <a:r>
              <a:rPr lang="en-US" sz="2000"/>
              <a:t> chemical E</a:t>
            </a:r>
            <a:endParaRPr lang="en-US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0" y="5029200"/>
            <a:ext cx="9296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1.  Step 1</a:t>
            </a:r>
          </a:p>
          <a:p>
            <a:r>
              <a:rPr lang="en-US" sz="2000"/>
              <a:t>		a.  Light E is absorbed by a cluster of chlorophyll called photosystem II</a:t>
            </a:r>
            <a:endParaRPr lang="en-US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0" y="5638800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b.  Absorbed light E causes electrons to enter a higher energy level</a:t>
            </a:r>
          </a:p>
          <a:p>
            <a:r>
              <a:rPr lang="en-US" sz="2000"/>
              <a:t>		1.  Excited electrons</a:t>
            </a:r>
            <a:endParaRPr lang="en-US"/>
          </a:p>
        </p:txBody>
      </p:sp>
      <p:pic>
        <p:nvPicPr>
          <p:cNvPr id="13319" name="Picture 7" descr="Light Rx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7630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Light Rx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763000" cy="434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0" y="441960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2.  Step 2</a:t>
            </a:r>
          </a:p>
          <a:p>
            <a:r>
              <a:rPr lang="en-US" sz="2000" dirty="0"/>
              <a:t>		a.  Excited electrons leaves chlorophyll</a:t>
            </a:r>
          </a:p>
          <a:p>
            <a:r>
              <a:rPr lang="en-US" sz="2000" dirty="0"/>
              <a:t>		</a:t>
            </a:r>
            <a:r>
              <a:rPr lang="en-US" sz="2000" dirty="0" smtClean="0"/>
              <a:t>	1</a:t>
            </a:r>
            <a:r>
              <a:rPr lang="en-US" sz="2000" dirty="0"/>
              <a:t>.  Accepted by Primary Electron Acceptor</a:t>
            </a:r>
            <a:endParaRPr lang="en-US" dirty="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0" y="5334000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433513" indent="-1433513"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</a:t>
            </a:r>
            <a:r>
              <a:rPr lang="en-US" sz="2000" dirty="0" smtClean="0"/>
              <a:t>b</a:t>
            </a:r>
            <a:r>
              <a:rPr lang="en-US" sz="2000" dirty="0"/>
              <a:t>.  Water from the roots is split into 2 electrons and 1 oxygen molecule</a:t>
            </a:r>
          </a:p>
          <a:p>
            <a:r>
              <a:rPr lang="en-US" sz="2000" dirty="0"/>
              <a:t>			</a:t>
            </a:r>
            <a:r>
              <a:rPr lang="en-US" sz="2000" dirty="0" smtClean="0"/>
              <a:t>1</a:t>
            </a:r>
            <a:r>
              <a:rPr lang="en-US" sz="2000" dirty="0"/>
              <a:t>.  Oxygen diffuses out of chloroplast and leaves the plant</a:t>
            </a:r>
          </a:p>
          <a:p>
            <a:r>
              <a:rPr lang="en-US" sz="2000" dirty="0"/>
              <a:t>			</a:t>
            </a:r>
            <a:r>
              <a:rPr lang="en-US" sz="2000" dirty="0" smtClean="0"/>
              <a:t>2</a:t>
            </a:r>
            <a:r>
              <a:rPr lang="en-US" sz="2000" dirty="0"/>
              <a:t>.  2 electrons replace electron that left chlorophyll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Light Rxn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6868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0" y="3581400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3.  Step 3</a:t>
            </a:r>
          </a:p>
          <a:p>
            <a:r>
              <a:rPr lang="en-US" sz="2000"/>
              <a:t>		a.  Excited electrons then get passed on to a series of electron acceptors</a:t>
            </a:r>
          </a:p>
          <a:p>
            <a:r>
              <a:rPr lang="en-US" sz="2000"/>
              <a:t>			1.  This is called the Electron Transport Chain</a:t>
            </a:r>
            <a:endParaRPr lang="en-US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0" y="480060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373188" indent="-1373188">
              <a:tabLst>
                <a:tab pos="1087438" algn="l"/>
                <a:tab pos="13731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087438" algn="l"/>
                <a:tab pos="13731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087438" algn="l"/>
                <a:tab pos="13731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087438" algn="l"/>
                <a:tab pos="13731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087438" algn="l"/>
                <a:tab pos="13731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3731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3731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3731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3731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b.  As electrons move down electron transport chain the energy it gained in step 1 is lost</a:t>
            </a:r>
          </a:p>
          <a:p>
            <a:r>
              <a:rPr lang="en-US" sz="2000"/>
              <a:t>	c.  The loss of energy is used to make ATP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0" y="3733800"/>
            <a:ext cx="9144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4.  Step 4</a:t>
            </a:r>
          </a:p>
          <a:p>
            <a:r>
              <a:rPr lang="en-US" sz="2000"/>
              <a:t>		a.  Light E is absorbed by a different cluster of chlorophyll called 			photosystem I</a:t>
            </a:r>
          </a:p>
          <a:p>
            <a:r>
              <a:rPr lang="en-US" sz="2000"/>
              <a:t>			1.  This occurs at the same time as photosystem II </a:t>
            </a:r>
          </a:p>
          <a:p>
            <a:r>
              <a:rPr lang="en-US" sz="2000"/>
              <a:t>		b.  Absorbed light E causes electrons to become excited</a:t>
            </a:r>
            <a:endParaRPr lang="en-US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5241925"/>
            <a:ext cx="9144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  <a:tab pos="17764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c.  Excited electrons leave chlorophyll</a:t>
            </a:r>
          </a:p>
          <a:p>
            <a:r>
              <a:rPr lang="en-US" sz="2000"/>
              <a:t>		1.  Accepted by primary electron acceptor</a:t>
            </a:r>
          </a:p>
          <a:p>
            <a:r>
              <a:rPr lang="en-US" sz="2000"/>
              <a:t>		2.  Lost electrons replaced by electrons from photosystem II</a:t>
            </a:r>
          </a:p>
          <a:p>
            <a:r>
              <a:rPr lang="en-US" sz="2000"/>
              <a:t>			a.  Electrons traveling down electron transport chain in step 3 				end up in photosystem I</a:t>
            </a:r>
            <a:endParaRPr lang="en-US"/>
          </a:p>
        </p:txBody>
      </p:sp>
      <p:pic>
        <p:nvPicPr>
          <p:cNvPr id="29700" name="Picture 4" descr="Light Rxn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839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theme/theme1.xml><?xml version="1.0" encoding="utf-8"?>
<a:theme xmlns:a="http://schemas.openxmlformats.org/drawingml/2006/main" name="Textured">
  <a:themeElements>
    <a:clrScheme name="Textured 1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Textured 1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2B5481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ACB3C1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2B5481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ACB3C1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80808"/>
        </a:dk1>
        <a:lt1>
          <a:srgbClr val="FFFFFF"/>
        </a:lt1>
        <a:dk2>
          <a:srgbClr val="2B5481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ACB3C1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2004:Templates:Presentations:Designs:Textured</Template>
  <TotalTime>569</TotalTime>
  <Words>92</Words>
  <Application>Microsoft Macintosh PowerPoint</Application>
  <PresentationFormat>On-screen Show (4:3)</PresentationFormat>
  <Paragraphs>109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ＭＳ Ｐゴシック</vt:lpstr>
      <vt:lpstr>Wingdings</vt:lpstr>
      <vt:lpstr>Times New Roman</vt:lpstr>
      <vt:lpstr>Symbol</vt:lpstr>
      <vt:lpstr>Textured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11</cp:revision>
  <dcterms:created xsi:type="dcterms:W3CDTF">2010-11-15T13:31:08Z</dcterms:created>
  <dcterms:modified xsi:type="dcterms:W3CDTF">2011-11-02T02:42:20Z</dcterms:modified>
</cp:coreProperties>
</file>